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1111" r:id="rId2"/>
    <p:sldId id="495" r:id="rId3"/>
    <p:sldId id="515" r:id="rId4"/>
    <p:sldId id="516" r:id="rId5"/>
    <p:sldId id="518" r:id="rId6"/>
    <p:sldId id="519" r:id="rId7"/>
    <p:sldId id="517" r:id="rId8"/>
    <p:sldId id="532" r:id="rId9"/>
    <p:sldId id="534" r:id="rId10"/>
    <p:sldId id="535" r:id="rId11"/>
    <p:sldId id="542" r:id="rId12"/>
    <p:sldId id="543" r:id="rId13"/>
    <p:sldId id="544" r:id="rId14"/>
    <p:sldId id="533" r:id="rId15"/>
    <p:sldId id="536" r:id="rId16"/>
    <p:sldId id="538" r:id="rId17"/>
    <p:sldId id="537" r:id="rId18"/>
    <p:sldId id="539" r:id="rId19"/>
    <p:sldId id="540" r:id="rId20"/>
    <p:sldId id="545" r:id="rId21"/>
    <p:sldId id="546" r:id="rId22"/>
    <p:sldId id="547" r:id="rId23"/>
    <p:sldId id="548" r:id="rId24"/>
    <p:sldId id="549" r:id="rId25"/>
    <p:sldId id="550" r:id="rId26"/>
  </p:sldIdLst>
  <p:sldSz cx="7772400" cy="10058400"/>
  <p:notesSz cx="6858000" cy="9144000"/>
  <p:embeddedFontLst>
    <p:embeddedFont>
      <p:font typeface="KAElementary" pitchFamily="2" charset="-127"/>
      <p:regular r:id="rId27"/>
    </p:embeddedFont>
    <p:embeddedFont>
      <p:font typeface="APLPapaTroll" panose="02000603000000000000" pitchFamily="2" charset="0"/>
      <p:regular r:id="rId28"/>
    </p:embeddedFont>
    <p:embeddedFont>
      <p:font typeface="KALovekind" pitchFamily="2" charset="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E5E0"/>
    <a:srgbClr val="FF2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6132"/>
  </p:normalViewPr>
  <p:slideViewPr>
    <p:cSldViewPr snapToGrid="0">
      <p:cViewPr varScale="1">
        <p:scale>
          <a:sx n="79" d="100"/>
          <a:sy n="79" d="100"/>
        </p:scale>
        <p:origin x="3176"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F2A46-9A86-C81D-1A78-2C6261569365}"/>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45DFC37A-D1C7-9AF9-501A-70BFF3F921EE}"/>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0439017A-C332-A6B8-BEC0-D478369AA42E}"/>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5" name="Footer Placeholder 4">
            <a:extLst>
              <a:ext uri="{FF2B5EF4-FFF2-40B4-BE49-F238E27FC236}">
                <a16:creationId xmlns:a16="http://schemas.microsoft.com/office/drawing/2014/main" id="{5BBB2EF1-D371-0552-2872-E155054E81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4BD89D-8F33-3EFC-6142-7279D57523D4}"/>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3683843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8DB82-F542-9DB9-DB5A-39E6FE39CEB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640AA6-F36D-AEFF-4BEF-D839BAB3ABA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555686-BE78-C5D4-FCE6-87467DE590FC}"/>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5" name="Footer Placeholder 4">
            <a:extLst>
              <a:ext uri="{FF2B5EF4-FFF2-40B4-BE49-F238E27FC236}">
                <a16:creationId xmlns:a16="http://schemas.microsoft.com/office/drawing/2014/main" id="{3C8A2773-7C15-57B7-9E87-861245490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E4184-7514-8F24-FEE2-3EDEF0F95B14}"/>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2211001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6CF8EAE-9311-BA42-2B76-4BB6875F55DA}"/>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463850D-2EB8-EBB6-0BCC-DBED69542155}"/>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32808F-22FA-3AB0-5A72-A7CAF7A601BC}"/>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5" name="Footer Placeholder 4">
            <a:extLst>
              <a:ext uri="{FF2B5EF4-FFF2-40B4-BE49-F238E27FC236}">
                <a16:creationId xmlns:a16="http://schemas.microsoft.com/office/drawing/2014/main" id="{5C958003-58BB-DB4D-FFB7-64693A66E3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8F453C-2F5F-9942-2F4E-CA2F04DB5ABB}"/>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3391658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BC686-922C-C6D5-0F4D-3ADC6F7EC3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B879A2-D0D6-E0BC-2DBD-AE3AE99EEE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DF31B8-1D1B-CC6D-531E-23913FED2B30}"/>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5" name="Footer Placeholder 4">
            <a:extLst>
              <a:ext uri="{FF2B5EF4-FFF2-40B4-BE49-F238E27FC236}">
                <a16:creationId xmlns:a16="http://schemas.microsoft.com/office/drawing/2014/main" id="{3581DA43-D322-6DD2-0721-89FEEA0A9E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A1C805-BB55-3498-37C1-640080374C74}"/>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3809207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1449-02D9-E844-A728-1D18D51BB209}"/>
              </a:ext>
            </a:extLst>
          </p:cNvPr>
          <p:cNvSpPr>
            <a:spLocks noGrp="1"/>
          </p:cNvSpPr>
          <p:nvPr>
            <p:ph type="title"/>
          </p:nvPr>
        </p:nvSpPr>
        <p:spPr>
          <a:xfrm>
            <a:off x="530304" y="2507617"/>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ED6F1EB5-18E7-7E69-4B4F-DA7232B43CB5}"/>
              </a:ext>
            </a:extLst>
          </p:cNvPr>
          <p:cNvSpPr>
            <a:spLocks noGrp="1"/>
          </p:cNvSpPr>
          <p:nvPr>
            <p:ph type="body" idx="1"/>
          </p:nvPr>
        </p:nvSpPr>
        <p:spPr>
          <a:xfrm>
            <a:off x="530304" y="6731215"/>
            <a:ext cx="6703695" cy="2200274"/>
          </a:xfrm>
        </p:spPr>
        <p:txBody>
          <a:bodyPr/>
          <a:lstStyle>
            <a:lvl1pPr marL="0" indent="0">
              <a:buNone/>
              <a:defRPr sz="1530">
                <a:solidFill>
                  <a:schemeClr val="tx1">
                    <a:tint val="75000"/>
                  </a:schemeClr>
                </a:solidFill>
              </a:defRPr>
            </a:lvl1pPr>
            <a:lvl2pPr marL="291465" indent="0">
              <a:buNone/>
              <a:defRPr sz="1275">
                <a:solidFill>
                  <a:schemeClr val="tx1">
                    <a:tint val="75000"/>
                  </a:schemeClr>
                </a:solidFill>
              </a:defRPr>
            </a:lvl2pPr>
            <a:lvl3pPr marL="582930" indent="0">
              <a:buNone/>
              <a:defRPr sz="1148">
                <a:solidFill>
                  <a:schemeClr val="tx1">
                    <a:tint val="75000"/>
                  </a:schemeClr>
                </a:solidFill>
              </a:defRPr>
            </a:lvl3pPr>
            <a:lvl4pPr marL="874395" indent="0">
              <a:buNone/>
              <a:defRPr sz="1020">
                <a:solidFill>
                  <a:schemeClr val="tx1">
                    <a:tint val="75000"/>
                  </a:schemeClr>
                </a:solidFill>
              </a:defRPr>
            </a:lvl4pPr>
            <a:lvl5pPr marL="1165860" indent="0">
              <a:buNone/>
              <a:defRPr sz="1020">
                <a:solidFill>
                  <a:schemeClr val="tx1">
                    <a:tint val="75000"/>
                  </a:schemeClr>
                </a:solidFill>
              </a:defRPr>
            </a:lvl5pPr>
            <a:lvl6pPr marL="1457325" indent="0">
              <a:buNone/>
              <a:defRPr sz="1020">
                <a:solidFill>
                  <a:schemeClr val="tx1">
                    <a:tint val="75000"/>
                  </a:schemeClr>
                </a:solidFill>
              </a:defRPr>
            </a:lvl6pPr>
            <a:lvl7pPr marL="1748790" indent="0">
              <a:buNone/>
              <a:defRPr sz="1020">
                <a:solidFill>
                  <a:schemeClr val="tx1">
                    <a:tint val="75000"/>
                  </a:schemeClr>
                </a:solidFill>
              </a:defRPr>
            </a:lvl7pPr>
            <a:lvl8pPr marL="2040255" indent="0">
              <a:buNone/>
              <a:defRPr sz="1020">
                <a:solidFill>
                  <a:schemeClr val="tx1">
                    <a:tint val="75000"/>
                  </a:schemeClr>
                </a:solidFill>
              </a:defRPr>
            </a:lvl8pPr>
            <a:lvl9pPr marL="2331720" indent="0">
              <a:buNone/>
              <a:defRPr sz="10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610D64-1437-6FFB-BABA-848D5180FEA3}"/>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5" name="Footer Placeholder 4">
            <a:extLst>
              <a:ext uri="{FF2B5EF4-FFF2-40B4-BE49-F238E27FC236}">
                <a16:creationId xmlns:a16="http://schemas.microsoft.com/office/drawing/2014/main" id="{F21C57E0-2FF5-741F-F7B1-29667F8513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875088-353B-1A48-73DF-53A9885D95A1}"/>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2870314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E4F21-E55D-F04B-937A-10B06FF2D1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39FB21-8031-DBAE-9D38-52435935CD51}"/>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27255A2-B702-5DC7-31E1-D3EA45A068A4}"/>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A55E11-0FCA-7ECB-1E52-1BA8F61D7A03}"/>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6" name="Footer Placeholder 5">
            <a:extLst>
              <a:ext uri="{FF2B5EF4-FFF2-40B4-BE49-F238E27FC236}">
                <a16:creationId xmlns:a16="http://schemas.microsoft.com/office/drawing/2014/main" id="{3F9B6DB6-8F22-B9DA-A9CD-64D97E78D3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14069A-1DAB-2359-F1BD-6015BFC3BC36}"/>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2807407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00158-4961-B66D-D95A-539D8721576B}"/>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BC1DD5-7099-0C9D-EEBB-4DD1B0337DBB}"/>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C64734BE-36FB-A30D-49E6-09984235A17A}"/>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5E6353-75F0-3AF3-455D-594088000B15}"/>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80BF0D84-84E2-B37C-AF4C-EDF75FEFE4E6}"/>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5EDDBC7-2875-5C13-6523-176D480A3E32}"/>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8" name="Footer Placeholder 7">
            <a:extLst>
              <a:ext uri="{FF2B5EF4-FFF2-40B4-BE49-F238E27FC236}">
                <a16:creationId xmlns:a16="http://schemas.microsoft.com/office/drawing/2014/main" id="{902358C1-0ADD-AC34-5FDA-D32DB43585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24E0E0-0A08-3709-87EB-E5E7162D7DDC}"/>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1329839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40917-D509-CD3F-13FE-D40E97D80F7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C665A7-EA7C-0731-B7C3-24780F991671}"/>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4" name="Footer Placeholder 3">
            <a:extLst>
              <a:ext uri="{FF2B5EF4-FFF2-40B4-BE49-F238E27FC236}">
                <a16:creationId xmlns:a16="http://schemas.microsoft.com/office/drawing/2014/main" id="{023D0EDB-0806-07F0-C922-ABA90B1D1F3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1CE5F3-CCC2-307D-7BDD-99899158D25B}"/>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1874358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CCF796-B571-4374-6EB9-92B64ABBA4C6}"/>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3" name="Footer Placeholder 2">
            <a:extLst>
              <a:ext uri="{FF2B5EF4-FFF2-40B4-BE49-F238E27FC236}">
                <a16:creationId xmlns:a16="http://schemas.microsoft.com/office/drawing/2014/main" id="{1F98F00E-D24D-F606-7DFF-6982BCBCEB8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CAF62E-C6CD-CC9B-0C09-B5C95840D569}"/>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3040481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E2CC0-BB3C-6FDB-CBBA-AFC6999FD4E9}"/>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5876BF3B-7EF6-1138-AB25-7AB8EBE7B3A7}"/>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3F95757-9CCC-BD6B-F536-B411F5720972}"/>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130628CC-8DE4-44B5-7F8B-9653C1A4520A}"/>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6" name="Footer Placeholder 5">
            <a:extLst>
              <a:ext uri="{FF2B5EF4-FFF2-40B4-BE49-F238E27FC236}">
                <a16:creationId xmlns:a16="http://schemas.microsoft.com/office/drawing/2014/main" id="{5FBB2436-7165-1730-EBF0-8871961A2D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D10597-1E41-873B-4D92-F0D695E39884}"/>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476065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679DC-C1F8-6250-1FD5-55480F44EFFA}"/>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CA646CFB-75A9-00CA-F133-096F21B592B2}"/>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60C37BB4-908D-0060-6A42-1A0213472A2F}"/>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4FBF262D-6983-BEB8-9EE3-D09E52689767}"/>
              </a:ext>
            </a:extLst>
          </p:cNvPr>
          <p:cNvSpPr>
            <a:spLocks noGrp="1"/>
          </p:cNvSpPr>
          <p:nvPr>
            <p:ph type="dt" sz="half" idx="10"/>
          </p:nvPr>
        </p:nvSpPr>
        <p:spPr/>
        <p:txBody>
          <a:bodyPr/>
          <a:lstStyle/>
          <a:p>
            <a:fld id="{37D9BD17-6679-B545-8F6C-4BAB7DE685AE}" type="datetimeFigureOut">
              <a:rPr lang="en-US" smtClean="0"/>
              <a:t>12/19/23</a:t>
            </a:fld>
            <a:endParaRPr lang="en-US"/>
          </a:p>
        </p:txBody>
      </p:sp>
      <p:sp>
        <p:nvSpPr>
          <p:cNvPr id="6" name="Footer Placeholder 5">
            <a:extLst>
              <a:ext uri="{FF2B5EF4-FFF2-40B4-BE49-F238E27FC236}">
                <a16:creationId xmlns:a16="http://schemas.microsoft.com/office/drawing/2014/main" id="{906FF3D8-AF78-0482-E5AE-6C0D145452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10ADAF-2336-C2A5-D0BC-31D1E0FFB077}"/>
              </a:ext>
            </a:extLst>
          </p:cNvPr>
          <p:cNvSpPr>
            <a:spLocks noGrp="1"/>
          </p:cNvSpPr>
          <p:nvPr>
            <p:ph type="sldNum" sz="quarter" idx="12"/>
          </p:nvPr>
        </p:nvSpPr>
        <p:spPr/>
        <p:txBody>
          <a:bodyPr/>
          <a:lstStyle/>
          <a:p>
            <a:fld id="{661FBE37-8827-C448-899A-E51FD73C82CD}" type="slidenum">
              <a:rPr lang="en-US" smtClean="0"/>
              <a:t>‹#›</a:t>
            </a:fld>
            <a:endParaRPr lang="en-US"/>
          </a:p>
        </p:txBody>
      </p:sp>
    </p:spTree>
    <p:extLst>
      <p:ext uri="{BB962C8B-B14F-4D97-AF65-F5344CB8AC3E}">
        <p14:creationId xmlns:p14="http://schemas.microsoft.com/office/powerpoint/2010/main" val="1411979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2F5793-61D2-C085-A56F-8A3B24A846BC}"/>
              </a:ext>
            </a:extLst>
          </p:cNvPr>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2CCB93-B0D1-DC66-BC98-182EBB6F86FE}"/>
              </a:ext>
            </a:extLst>
          </p:cNvPr>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AF1381-7C78-E309-274E-D284A31BD6A5}"/>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75000"/>
                  </a:schemeClr>
                </a:solidFill>
              </a:defRPr>
            </a:lvl1pPr>
          </a:lstStyle>
          <a:p>
            <a:fld id="{37D9BD17-6679-B545-8F6C-4BAB7DE685AE}" type="datetimeFigureOut">
              <a:rPr lang="en-US" smtClean="0"/>
              <a:t>12/19/23</a:t>
            </a:fld>
            <a:endParaRPr lang="en-US"/>
          </a:p>
        </p:txBody>
      </p:sp>
      <p:sp>
        <p:nvSpPr>
          <p:cNvPr id="5" name="Footer Placeholder 4">
            <a:extLst>
              <a:ext uri="{FF2B5EF4-FFF2-40B4-BE49-F238E27FC236}">
                <a16:creationId xmlns:a16="http://schemas.microsoft.com/office/drawing/2014/main" id="{DBEE35C1-F278-1CFA-FEA9-3BD9CB5AB063}"/>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BA3226-3EAD-E669-F80C-9E229E190550}"/>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75000"/>
                  </a:schemeClr>
                </a:solidFill>
              </a:defRPr>
            </a:lvl1pPr>
          </a:lstStyle>
          <a:p>
            <a:fld id="{661FBE37-8827-C448-899A-E51FD73C82CD}" type="slidenum">
              <a:rPr lang="en-US" smtClean="0"/>
              <a:t>‹#›</a:t>
            </a:fld>
            <a:endParaRPr lang="en-US"/>
          </a:p>
        </p:txBody>
      </p:sp>
    </p:spTree>
    <p:extLst>
      <p:ext uri="{BB962C8B-B14F-4D97-AF65-F5344CB8AC3E}">
        <p14:creationId xmlns:p14="http://schemas.microsoft.com/office/powerpoint/2010/main" val="2060442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image" Target="../media/image16.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image" Target="../media/image3.png"/><Relationship Id="rId4" Type="http://schemas.openxmlformats.org/officeDocument/2006/relationships/tags" Target="../tags/tag11.xml"/><Relationship Id="rId9"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6.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324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1" y="629592"/>
            <a:ext cx="8109119" cy="1538883"/>
          </a:xfrm>
          <a:prstGeom prst="rect">
            <a:avLst/>
          </a:prstGeom>
          <a:noFill/>
        </p:spPr>
        <p:txBody>
          <a:bodyPr wrap="square" rtlCol="0">
            <a:spAutoFit/>
          </a:bodyPr>
          <a:lstStyle/>
          <a:p>
            <a:pPr algn="ctr"/>
            <a:r>
              <a:rPr lang="en-US" sz="9400" dirty="0">
                <a:ln w="19050">
                  <a:solidFill>
                    <a:schemeClr val="tx1"/>
                  </a:solidFill>
                </a:ln>
                <a:solidFill>
                  <a:srgbClr val="FF2C78"/>
                </a:solidFill>
                <a:latin typeface="KAElementary" pitchFamily="2" charset="-127"/>
                <a:ea typeface="KAElementary" pitchFamily="2" charset="-127"/>
                <a:cs typeface="KAElementary" pitchFamily="2" charset="-127"/>
              </a:rPr>
              <a:t>School psychologist</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2176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Peaceful Pals.”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b="1"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anxiety?</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anxiety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320952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School counselor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Peaceful Pals.”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anxiety?</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anxiety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623113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0" y="687754"/>
            <a:ext cx="8109119" cy="1446550"/>
          </a:xfrm>
          <a:prstGeom prst="rect">
            <a:avLst/>
          </a:prstGeom>
          <a:noFill/>
        </p:spPr>
        <p:txBody>
          <a:bodyPr wrap="square" rtlCol="0">
            <a:spAutoFit/>
          </a:bodyPr>
          <a:lstStyle/>
          <a:p>
            <a:pPr algn="ctr"/>
            <a:r>
              <a:rPr lang="en-US" sz="8800" dirty="0">
                <a:ln w="19050">
                  <a:noFill/>
                </a:ln>
                <a:latin typeface="KAElementary" pitchFamily="2" charset="-127"/>
                <a:ea typeface="KAElementary" pitchFamily="2" charset="-127"/>
                <a:cs typeface="KAElementary" pitchFamily="2" charset="-127"/>
              </a:rPr>
              <a:t>School social worker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Peaceful Pals.”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anxiety?</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anxiety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298852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1" y="629592"/>
            <a:ext cx="8109119" cy="1538883"/>
          </a:xfrm>
          <a:prstGeom prst="rect">
            <a:avLst/>
          </a:prstGeom>
          <a:noFill/>
        </p:spPr>
        <p:txBody>
          <a:bodyPr wrap="square" rtlCol="0">
            <a:spAutoFit/>
          </a:bodyPr>
          <a:lstStyle/>
          <a:p>
            <a:pPr algn="ctr"/>
            <a:r>
              <a:rPr lang="en-US" sz="9400" dirty="0">
                <a:ln w="19050">
                  <a:noFill/>
                </a:ln>
                <a:latin typeface="KAElementary" pitchFamily="2" charset="-127"/>
                <a:ea typeface="KAElementary" pitchFamily="2" charset="-127"/>
                <a:cs typeface="KAElementary" pitchFamily="2" charset="-127"/>
              </a:rPr>
              <a:t>School psychologist</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Peaceful Pals.”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anxiety?</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anxiety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831159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err="1">
                <a:ln w="19050">
                  <a:solidFill>
                    <a:schemeClr val="tx1"/>
                  </a:solidFill>
                </a:ln>
                <a:solidFill>
                  <a:srgbClr val="FF2C78"/>
                </a:solidFill>
                <a:latin typeface="KAElementary" pitchFamily="2" charset="-127"/>
                <a:ea typeface="KAElementary" pitchFamily="2" charset="-127"/>
                <a:cs typeface="KAElementary" pitchFamily="2" charset="-127"/>
              </a:rPr>
              <a:t>Consejera</a:t>
            </a:r>
            <a:r>
              <a:rPr lang="en-US" sz="10000" dirty="0">
                <a:ln w="19050">
                  <a:solidFill>
                    <a:schemeClr val="tx1"/>
                  </a:solidFill>
                </a:ln>
                <a:solidFill>
                  <a:srgbClr val="FF2C78"/>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22236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117769" y="610331"/>
            <a:ext cx="7483350" cy="1631216"/>
          </a:xfrm>
          <a:prstGeom prst="rect">
            <a:avLst/>
          </a:prstGeom>
          <a:noFill/>
        </p:spPr>
        <p:txBody>
          <a:bodyPr wrap="square" rtlCol="0">
            <a:spAutoFit/>
          </a:bodyPr>
          <a:lstStyle/>
          <a:p>
            <a:pPr algn="ctr"/>
            <a:r>
              <a:rPr lang="en-US" sz="10000" dirty="0" err="1">
                <a:ln w="19050">
                  <a:solidFill>
                    <a:schemeClr val="tx1"/>
                  </a:solidFill>
                </a:ln>
                <a:solidFill>
                  <a:srgbClr val="FF2C78"/>
                </a:solidFill>
                <a:latin typeface="KAElementary" pitchFamily="2" charset="-127"/>
                <a:ea typeface="KAElementary" pitchFamily="2" charset="-127"/>
                <a:cs typeface="KAElementary" pitchFamily="2" charset="-127"/>
              </a:rPr>
              <a:t>Consejero</a:t>
            </a:r>
            <a:r>
              <a:rPr lang="en-US" sz="10000" dirty="0">
                <a:ln w="19050">
                  <a:solidFill>
                    <a:schemeClr val="tx1"/>
                  </a:solidFill>
                </a:ln>
                <a:solidFill>
                  <a:srgbClr val="FF2C78"/>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2"/>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1E983369-7CFD-2669-D779-9D427EA88EE3}"/>
              </a:ext>
            </a:extLst>
          </p:cNvPr>
          <p:cNvSpPr txBox="1"/>
          <p:nvPr>
            <p:custDataLst>
              <p:tags r:id="rId3"/>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Tree>
    <p:extLst>
      <p:ext uri="{BB962C8B-B14F-4D97-AF65-F5344CB8AC3E}">
        <p14:creationId xmlns:p14="http://schemas.microsoft.com/office/powerpoint/2010/main" val="2447855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FF2C78"/>
                </a:solidFill>
                <a:latin typeface="KAElementary" pitchFamily="2" charset="-127"/>
                <a:ea typeface="KAElementary" pitchFamily="2" charset="-127"/>
                <a:cs typeface="KAElementary" pitchFamily="2" charset="-127"/>
              </a:rPr>
              <a:t>Trabajadora</a:t>
            </a:r>
            <a:r>
              <a:rPr lang="en-US" sz="9800" dirty="0">
                <a:ln w="19050">
                  <a:solidFill>
                    <a:schemeClr val="tx1"/>
                  </a:solidFill>
                </a:ln>
                <a:solidFill>
                  <a:srgbClr val="FF2C78"/>
                </a:solidFill>
                <a:latin typeface="KAElementary" pitchFamily="2" charset="-127"/>
                <a:ea typeface="KAElementary" pitchFamily="2" charset="-127"/>
                <a:cs typeface="KAElementary" pitchFamily="2" charset="-127"/>
              </a:rPr>
              <a:t> social</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401858" cy="772519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010566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435CB0-BA5B-8976-05DC-DA3632537FE8}"/>
              </a:ext>
            </a:extLst>
          </p:cNvPr>
          <p:cNvSpPr txBox="1"/>
          <p:nvPr>
            <p:custDataLst>
              <p:tags r:id="rId1"/>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11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1E983369-7CFD-2669-D779-9D427EA88EE3}"/>
              </a:ext>
            </a:extLst>
          </p:cNvPr>
          <p:cNvSpPr txBox="1"/>
          <p:nvPr>
            <p:custDataLst>
              <p:tags r:id="rId2"/>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
        <p:nvSpPr>
          <p:cNvPr id="2" name="TextBox 1">
            <a:extLst>
              <a:ext uri="{FF2B5EF4-FFF2-40B4-BE49-F238E27FC236}">
                <a16:creationId xmlns:a16="http://schemas.microsoft.com/office/drawing/2014/main" id="{0ECDF798-2F98-66BC-963E-28F4C9982B1B}"/>
              </a:ext>
            </a:extLst>
          </p:cNvPr>
          <p:cNvSpPr txBox="1"/>
          <p:nvPr>
            <p:custDataLst>
              <p:tags r:id="rId3"/>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FF2C78"/>
                </a:solidFill>
                <a:latin typeface="KAElementary" pitchFamily="2" charset="-127"/>
                <a:ea typeface="KAElementary" pitchFamily="2" charset="-127"/>
                <a:cs typeface="KAElementary" pitchFamily="2" charset="-127"/>
              </a:rPr>
              <a:t>Trabajador</a:t>
            </a:r>
            <a:r>
              <a:rPr lang="en-US" sz="9800" dirty="0">
                <a:ln w="19050">
                  <a:solidFill>
                    <a:schemeClr val="tx1"/>
                  </a:solidFill>
                </a:ln>
                <a:solidFill>
                  <a:srgbClr val="FF2C78"/>
                </a:solidFill>
                <a:latin typeface="KAElementary" pitchFamily="2" charset="-127"/>
                <a:ea typeface="KAElementary" pitchFamily="2" charset="-127"/>
                <a:cs typeface="KAElementary" pitchFamily="2" charset="-127"/>
              </a:rPr>
              <a:t> social</a:t>
            </a:r>
          </a:p>
        </p:txBody>
      </p:sp>
    </p:spTree>
    <p:extLst>
      <p:ext uri="{BB962C8B-B14F-4D97-AF65-F5344CB8AC3E}">
        <p14:creationId xmlns:p14="http://schemas.microsoft.com/office/powerpoint/2010/main" val="8492759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FF2C78"/>
                </a:solidFill>
                <a:latin typeface="KAElementary" pitchFamily="2" charset="-127"/>
                <a:ea typeface="KAElementary" pitchFamily="2" charset="-127"/>
                <a:cs typeface="KAElementary" pitchFamily="2" charset="-127"/>
              </a:rPr>
              <a:t>PsicÓloga</a:t>
            </a:r>
            <a:r>
              <a:rPr lang="en-US" sz="9800" dirty="0">
                <a:ln w="19050">
                  <a:solidFill>
                    <a:schemeClr val="tx1"/>
                  </a:solidFill>
                </a:ln>
                <a:solidFill>
                  <a:srgbClr val="FF2C78"/>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a:t>
            </a:r>
            <a:r>
              <a:rPr lang="es-ES" altLang="en-US" sz="1600" dirty="0">
                <a:latin typeface="APLPapaTroll" panose="02000603000000000000" pitchFamily="2" charset="0"/>
                <a:ea typeface="APLPapaTroll" panose="02000603000000000000" pitchFamily="2" charset="0"/>
              </a:rPr>
              <a:t> que se llama</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144046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29029" y="630505"/>
            <a:ext cx="7705431" cy="1631216"/>
          </a:xfrm>
          <a:prstGeom prst="rect">
            <a:avLst/>
          </a:prstGeom>
          <a:noFill/>
        </p:spPr>
        <p:txBody>
          <a:bodyPr wrap="square" rtlCol="0">
            <a:spAutoFit/>
          </a:bodyPr>
          <a:lstStyle/>
          <a:p>
            <a:pPr algn="ctr"/>
            <a:r>
              <a:rPr lang="en-US" sz="9800" dirty="0" err="1">
                <a:ln w="19050">
                  <a:solidFill>
                    <a:schemeClr val="tx1"/>
                  </a:solidFill>
                </a:ln>
                <a:solidFill>
                  <a:srgbClr val="FF2C78"/>
                </a:solidFill>
                <a:latin typeface="KAElementary" pitchFamily="2" charset="-127"/>
                <a:ea typeface="KAElementary" pitchFamily="2" charset="-127"/>
                <a:cs typeface="KAElementary" pitchFamily="2" charset="-127"/>
              </a:rPr>
              <a:t>PsicÓlogo</a:t>
            </a:r>
            <a:r>
              <a:rPr lang="en-US" sz="9800" dirty="0">
                <a:ln w="19050">
                  <a:solidFill>
                    <a:schemeClr val="tx1"/>
                  </a:solidFill>
                </a:ln>
                <a:solidFill>
                  <a:srgbClr val="FF2C78"/>
                </a:solidFill>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2"/>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aqui</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1E983369-7CFD-2669-D779-9D427EA88EE3}"/>
              </a:ext>
            </a:extLst>
          </p:cNvPr>
          <p:cNvSpPr txBox="1"/>
          <p:nvPr>
            <p:custDataLst>
              <p:tags r:id="rId3"/>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Tree>
    <p:extLst>
      <p:ext uri="{BB962C8B-B14F-4D97-AF65-F5344CB8AC3E}">
        <p14:creationId xmlns:p14="http://schemas.microsoft.com/office/powerpoint/2010/main" val="748866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FF2C78"/>
                </a:solidFill>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5"/>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Peaceful Pals.” We will focus on coping with anxiety and worry. We will meet once/week for 30 minutes for 11 weeks. Your referrals help me ensure that my services are needed and relevant for our students. Please fill out this form to let me know which students would be the best fit for this group, and which day/time work best for your classroom schedule.</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9EE5C8A-A386-6436-1A23-CA235D325986}"/>
              </a:ext>
            </a:extLst>
          </p:cNvPr>
          <p:cNvSpPr txBox="1"/>
          <p:nvPr>
            <p:custDataLst>
              <p:tags r:id="rId6"/>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
        <p:nvSpPr>
          <p:cNvPr id="30" name="TextBox 29">
            <a:extLst>
              <a:ext uri="{FF2B5EF4-FFF2-40B4-BE49-F238E27FC236}">
                <a16:creationId xmlns:a16="http://schemas.microsoft.com/office/drawing/2014/main" id="{63270EB1-33B7-A57E-30D4-93BF577BCF00}"/>
              </a:ext>
            </a:extLst>
          </p:cNvPr>
          <p:cNvSpPr txBox="1"/>
          <p:nvPr>
            <p:custDataLst>
              <p:tags r:id="rId7"/>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1323035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err="1">
                <a:ln w="19050">
                  <a:noFill/>
                </a:ln>
                <a:latin typeface="KAElementary" pitchFamily="2" charset="-127"/>
                <a:ea typeface="KAElementary" pitchFamily="2" charset="-127"/>
                <a:cs typeface="KAElementary" pitchFamily="2" charset="-127"/>
              </a:rPr>
              <a:t>Consejera</a:t>
            </a:r>
            <a:r>
              <a:rPr lang="en-US" sz="100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a:t>
            </a:r>
            <a:r>
              <a:rPr lang="es-ES" altLang="en-US" sz="1600" dirty="0">
                <a:latin typeface="APLPapaTroll" panose="02000603000000000000" pitchFamily="2" charset="0"/>
                <a:ea typeface="APLPapaTroll" panose="02000603000000000000" pitchFamily="2" charset="0"/>
              </a:rPr>
              <a:t>llama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354527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del</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err="1">
                <a:ln w="19050">
                  <a:noFill/>
                </a:ln>
                <a:latin typeface="KAElementary" pitchFamily="2" charset="-127"/>
                <a:ea typeface="KAElementary" pitchFamily="2" charset="-127"/>
                <a:cs typeface="KAElementary" pitchFamily="2" charset="-127"/>
              </a:rPr>
              <a:t>Consejero</a:t>
            </a:r>
            <a:r>
              <a:rPr lang="en-US" sz="100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72519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a:t>
            </a:r>
            <a:r>
              <a:rPr lang="es-ES" altLang="en-US" sz="1600" dirty="0">
                <a:latin typeface="APLPapaTroll" panose="02000603000000000000" pitchFamily="2" charset="0"/>
                <a:ea typeface="APLPapaTroll" panose="02000603000000000000" pitchFamily="2" charset="0"/>
              </a:rPr>
              <a:t> q</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488415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noFill/>
                </a:ln>
                <a:latin typeface="KAElementary" pitchFamily="2" charset="-127"/>
                <a:ea typeface="KAElementary" pitchFamily="2" charset="-127"/>
                <a:cs typeface="KAElementary" pitchFamily="2" charset="-127"/>
              </a:rPr>
              <a:t>Trabajadora</a:t>
            </a:r>
            <a:r>
              <a:rPr lang="en-US" sz="9800" dirty="0">
                <a:ln w="19050">
                  <a:noFill/>
                </a:ln>
                <a:latin typeface="KAElementary" pitchFamily="2" charset="-127"/>
                <a:ea typeface="KAElementary" pitchFamily="2" charset="-127"/>
                <a:cs typeface="KAElementary" pitchFamily="2" charset="-127"/>
              </a:rPr>
              <a:t> social</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72519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146233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6BEF58-26EA-17E0-C6CE-491F2F0B7764}"/>
              </a:ext>
            </a:extLst>
          </p:cNvPr>
          <p:cNvSpPr txBox="1"/>
          <p:nvPr>
            <p:custDataLst>
              <p:tags r:id="rId1"/>
            </p:custDataLst>
          </p:nvPr>
        </p:nvSpPr>
        <p:spPr>
          <a:xfrm>
            <a:off x="117769" y="610331"/>
            <a:ext cx="7483350" cy="1631216"/>
          </a:xfrm>
          <a:prstGeom prst="rect">
            <a:avLst/>
          </a:prstGeom>
          <a:noFill/>
        </p:spPr>
        <p:txBody>
          <a:bodyPr wrap="square" rtlCol="0">
            <a:spAutoFit/>
          </a:bodyPr>
          <a:lstStyle/>
          <a:p>
            <a:pPr algn="ctr"/>
            <a:r>
              <a:rPr lang="en-US" sz="10000" dirty="0" err="1">
                <a:ln w="19050">
                  <a:noFill/>
                </a:ln>
                <a:latin typeface="KAElementary" pitchFamily="2" charset="-127"/>
                <a:ea typeface="KAElementary" pitchFamily="2" charset="-127"/>
                <a:cs typeface="KAElementary" pitchFamily="2" charset="-127"/>
              </a:rPr>
              <a:t>Trabajador</a:t>
            </a:r>
            <a:r>
              <a:rPr lang="en-US" sz="10000" dirty="0">
                <a:ln w="19050">
                  <a:noFill/>
                </a:ln>
                <a:latin typeface="KAElementary" pitchFamily="2" charset="-127"/>
                <a:ea typeface="KAElementary" pitchFamily="2" charset="-127"/>
                <a:cs typeface="KAElementary" pitchFamily="2" charset="-127"/>
              </a:rPr>
              <a:t> social</a:t>
            </a:r>
          </a:p>
        </p:txBody>
      </p:sp>
      <p:sp>
        <p:nvSpPr>
          <p:cNvPr id="9" name="TextBox 8">
            <a:extLst>
              <a:ext uri="{FF2B5EF4-FFF2-40B4-BE49-F238E27FC236}">
                <a16:creationId xmlns:a16="http://schemas.microsoft.com/office/drawing/2014/main" id="{1E983369-7CFD-2669-D779-9D427EA88EE3}"/>
              </a:ext>
            </a:extLst>
          </p:cNvPr>
          <p:cNvSpPr txBox="1"/>
          <p:nvPr>
            <p:custDataLst>
              <p:tags r:id="rId2"/>
            </p:custDataLst>
          </p:nvPr>
        </p:nvSpPr>
        <p:spPr>
          <a:xfrm>
            <a:off x="144525" y="-38490"/>
            <a:ext cx="7429838" cy="1323439"/>
          </a:xfrm>
          <a:prstGeom prst="rect">
            <a:avLst/>
          </a:prstGeom>
          <a:noFill/>
        </p:spPr>
        <p:txBody>
          <a:bodyPr wrap="square" rtlCol="0">
            <a:spAutoFit/>
          </a:bodyPr>
          <a:lstStyle/>
          <a:p>
            <a:pPr algn="ctr"/>
            <a:r>
              <a:rPr lang="en-US" sz="8000" err="1">
                <a:latin typeface="KALovekind" pitchFamily="2" charset="0"/>
              </a:rPr>
              <a:t>Desde</a:t>
            </a:r>
            <a:r>
              <a:rPr lang="en-US" sz="8000">
                <a:latin typeface="KALovekind" pitchFamily="2" charset="0"/>
              </a:rPr>
              <a:t> </a:t>
            </a:r>
            <a:r>
              <a:rPr lang="en-US" sz="8000" err="1">
                <a:latin typeface="KALovekind" pitchFamily="2" charset="0"/>
              </a:rPr>
              <a:t>el</a:t>
            </a:r>
            <a:r>
              <a:rPr lang="en-US" sz="8000">
                <a:latin typeface="KALovekind" pitchFamily="2" charset="0"/>
              </a:rPr>
              <a:t> </a:t>
            </a:r>
            <a:r>
              <a:rPr lang="en-US" sz="8000" err="1">
                <a:latin typeface="KALovekind" pitchFamily="2" charset="0"/>
              </a:rPr>
              <a:t>Escritorio</a:t>
            </a:r>
            <a:r>
              <a:rPr lang="en-US" sz="8000">
                <a:latin typeface="KALovekind" pitchFamily="2" charset="0"/>
              </a:rPr>
              <a:t> del</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72519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 social</a:t>
            </a:r>
            <a:r>
              <a:rPr lang="es-ES" altLang="en-US" sz="1600" dirty="0">
                <a:latin typeface="APLPapaTroll" panose="02000603000000000000" pitchFamily="2" charset="0"/>
                <a:ea typeface="APLPapaTroll" panose="02000603000000000000" pitchFamily="2" charset="0"/>
              </a:rPr>
              <a:t> que se llama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a:t>
            </a: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Social</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353899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noFill/>
                </a:ln>
                <a:latin typeface="KAElementary" pitchFamily="2" charset="-127"/>
                <a:ea typeface="KAElementary" pitchFamily="2" charset="-127"/>
                <a:cs typeface="KAElementary" pitchFamily="2" charset="-127"/>
              </a:rPr>
              <a:t>PsicÓloga</a:t>
            </a:r>
            <a:r>
              <a:rPr lang="en-US" sz="98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eaLnBrk="0" fontAlgn="base" hangingPunct="0">
              <a:spcBef>
                <a:spcPct val="0"/>
              </a:spcBef>
              <a:spcAft>
                <a:spcPct val="0"/>
              </a:spcAf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t>
            </a: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411121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err="1">
                <a:latin typeface="KALovekind" pitchFamily="2" charset="0"/>
              </a:rPr>
              <a:t>Desde</a:t>
            </a:r>
            <a:r>
              <a:rPr lang="en-US" sz="8000" dirty="0">
                <a:latin typeface="KALovekind" pitchFamily="2" charset="0"/>
              </a:rPr>
              <a:t> </a:t>
            </a:r>
            <a:r>
              <a:rPr lang="en-US" sz="8000" dirty="0" err="1">
                <a:latin typeface="KALovekind" pitchFamily="2" charset="0"/>
              </a:rPr>
              <a:t>el</a:t>
            </a:r>
            <a:r>
              <a:rPr lang="en-US" sz="8000" dirty="0">
                <a:latin typeface="KALovekind" pitchFamily="2" charset="0"/>
              </a:rPr>
              <a:t> </a:t>
            </a:r>
            <a:r>
              <a:rPr lang="en-US" sz="8000" dirty="0" err="1">
                <a:latin typeface="KALovekind" pitchFamily="2" charset="0"/>
              </a:rPr>
              <a:t>Escritorio</a:t>
            </a:r>
            <a:r>
              <a:rPr lang="en-US" sz="8000" dirty="0">
                <a:latin typeface="KALovekind" pitchFamily="2" charset="0"/>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29029" y="630505"/>
            <a:ext cx="7705431" cy="1631216"/>
          </a:xfrm>
          <a:prstGeom prst="rect">
            <a:avLst/>
          </a:prstGeom>
          <a:noFill/>
        </p:spPr>
        <p:txBody>
          <a:bodyPr wrap="square" rtlCol="0">
            <a:spAutoFit/>
          </a:bodyPr>
          <a:lstStyle/>
          <a:p>
            <a:pPr algn="ctr"/>
            <a:r>
              <a:rPr lang="en-US" sz="9800" dirty="0" err="1">
                <a:ln w="19050">
                  <a:noFill/>
                </a:ln>
                <a:latin typeface="KAElementary" pitchFamily="2" charset="-127"/>
                <a:ea typeface="KAElementary" pitchFamily="2" charset="-127"/>
                <a:cs typeface="KAElementary" pitchFamily="2" charset="-127"/>
              </a:rPr>
              <a:t>PsicÓlogo</a:t>
            </a:r>
            <a:r>
              <a:rPr lang="en-US" sz="9800" dirty="0">
                <a:ln w="19050">
                  <a:noFill/>
                </a:ln>
                <a:latin typeface="KAElementary" pitchFamily="2" charset="-127"/>
                <a:ea typeface="KAElementary" pitchFamily="2" charset="-127"/>
                <a:cs typeface="KAElementary" pitchFamily="2" charset="-127"/>
              </a:rPr>
              <a:t>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302288" cy="797141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600" dirty="0">
                <a:latin typeface="APLPapaTroll" panose="02000603000000000000" pitchFamily="2" charset="0"/>
                <a:ea typeface="APLPapaTroll" panose="02000603000000000000" pitchFamily="2" charset="0"/>
              </a:rPr>
              <a:t>Queridos Padres de Familia,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The</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600" b="0" i="0" u="none" strike="noStrike" cap="none" normalizeH="0" baseline="0" dirty="0" err="1">
                <a:ln>
                  <a:noFill/>
                </a:ln>
                <a:solidFill>
                  <a:schemeClr val="tx1"/>
                </a:solidFill>
                <a:effectLst/>
                <a:latin typeface="APLPapaTroll" panose="02000603000000000000" pitchFamily="2" charset="0"/>
                <a:ea typeface="APLPapaTroll" panose="02000603000000000000" pitchFamily="2" charset="0"/>
              </a:rPr>
              <a:t>Peaceful</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Pals.” Este grupo se centrará en el manejo de la ansiedad.</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11</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 partir del ____________. Nos reuniremos por 30 minutos el _____________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60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60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Los estudiantes aprenderán habilidades como: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¿Qué es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ve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se siente la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¿Cuáles son los desencadenantes de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¿Cómo hago frente a mi </a:t>
            </a:r>
            <a:r>
              <a:rPr lang="es-ES" altLang="en-US" sz="1600" dirty="0">
                <a:latin typeface="APLPapaTroll" panose="02000603000000000000" pitchFamily="2" charset="0"/>
                <a:ea typeface="APLPapaTroll" panose="02000603000000000000" pitchFamily="2" charset="0"/>
              </a:rPr>
              <a:t>ansiedad</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a:t>
            </a:r>
            <a:r>
              <a:rPr lang="es-ES" altLang="en-US" sz="1600" dirty="0">
                <a:latin typeface="APLPapaTroll" panose="02000603000000000000" pitchFamily="2" charset="0"/>
                <a:ea typeface="APLPapaTroll" panose="02000603000000000000" pitchFamily="2" charset="0"/>
              </a:rPr>
              <a:t>N</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o dude en ponerse en contacto conmigo en cualquier momento al ___________________ si tiene preguntas, comentarios o sugerencias. ¡Estoy aquí para ayudar! </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600" dirty="0">
                <a:latin typeface="APLPapaTroll" panose="02000603000000000000" pitchFamily="2" charset="0"/>
                <a:ea typeface="APLPapaTroll" panose="02000603000000000000" pitchFamily="2" charset="0"/>
              </a:rPr>
              <a:t>Firma: </a:t>
            </a:r>
            <a:r>
              <a:rPr kumimoji="0" lang="es-ES" altLang="en-US" sz="16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1810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10"/>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2" name="TextBox 1">
            <a:extLst>
              <a:ext uri="{FF2B5EF4-FFF2-40B4-BE49-F238E27FC236}">
                <a16:creationId xmlns:a16="http://schemas.microsoft.com/office/drawing/2014/main" id="{663C4735-3C27-CB9B-CCBF-7242D4D5D87C}"/>
              </a:ext>
            </a:extLst>
          </p:cNvPr>
          <p:cNvSpPr txBox="1"/>
          <p:nvPr>
            <p:custDataLst>
              <p:tags r:id="rId2"/>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cxnSp>
        <p:nvCxnSpPr>
          <p:cNvPr id="28" name="Straight Connector 27">
            <a:extLst>
              <a:ext uri="{FF2B5EF4-FFF2-40B4-BE49-F238E27FC236}">
                <a16:creationId xmlns:a16="http://schemas.microsoft.com/office/drawing/2014/main" id="{7BF424F0-4475-3DAB-38FB-EBFFC6571234}"/>
              </a:ext>
            </a:extLst>
          </p:cNvPr>
          <p:cNvCxnSpPr>
            <a:cxnSpLocks/>
          </p:cNvCxnSpPr>
          <p:nvPr>
            <p:custDataLst>
              <p:tags r:id="rId4"/>
            </p:custDataLst>
          </p:nvPr>
        </p:nvCxnSpPr>
        <p:spPr>
          <a:xfrm flipH="1">
            <a:off x="244095" y="7251422"/>
            <a:ext cx="72975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3" name="TextBox 12">
            <a:extLst>
              <a:ext uri="{FF2B5EF4-FFF2-40B4-BE49-F238E27FC236}">
                <a16:creationId xmlns:a16="http://schemas.microsoft.com/office/drawing/2014/main" id="{6F02115B-72EF-1F34-7679-8DB2E826BA2E}"/>
              </a:ext>
            </a:extLst>
          </p:cNvPr>
          <p:cNvSpPr txBox="1"/>
          <p:nvPr>
            <p:custDataLst>
              <p:tags r:id="rId6"/>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Peaceful Pals.” We will focus on coping with anxiety and worry. We will meet once/week for 30 minutes for 11 weeks. Your referrals help me ensure that my services are needed and relevant for our students. Please fill out this form to let me know which students would be the best fit for this group, and which day/time work best for your classroom schedule.</a:t>
            </a:r>
          </a:p>
          <a:p>
            <a:pPr algn="ctr"/>
            <a:endParaRPr lang="en-US" sz="1900" dirty="0">
              <a:latin typeface="APLPapaTroll" panose="02000603000000000000" pitchFamily="2" charset="0"/>
              <a:ea typeface="APLPapaTroll" panose="02000603000000000000" pitchFamily="2" charset="0"/>
            </a:endParaRPr>
          </a:p>
        </p:txBody>
      </p:sp>
      <p:sp>
        <p:nvSpPr>
          <p:cNvPr id="19" name="TextBox 18">
            <a:extLst>
              <a:ext uri="{FF2B5EF4-FFF2-40B4-BE49-F238E27FC236}">
                <a16:creationId xmlns:a16="http://schemas.microsoft.com/office/drawing/2014/main" id="{1BA1F0C4-E7F7-40F2-C5B1-41F78C8588DE}"/>
              </a:ext>
            </a:extLst>
          </p:cNvPr>
          <p:cNvSpPr txBox="1"/>
          <p:nvPr>
            <p:custDataLst>
              <p:tags r:id="rId7"/>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27" name="TextBox 26">
            <a:extLst>
              <a:ext uri="{FF2B5EF4-FFF2-40B4-BE49-F238E27FC236}">
                <a16:creationId xmlns:a16="http://schemas.microsoft.com/office/drawing/2014/main" id="{0CB73756-553E-E391-F5D0-0BD95699E42C}"/>
              </a:ext>
            </a:extLst>
          </p:cNvPr>
          <p:cNvSpPr txBox="1"/>
          <p:nvPr>
            <p:custDataLst>
              <p:tags r:id="rId8"/>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FF2C78"/>
                </a:solidFill>
                <a:latin typeface="KAElementary" pitchFamily="2" charset="-127"/>
                <a:ea typeface="KAElementary" pitchFamily="2" charset="-127"/>
                <a:cs typeface="KAElementary" pitchFamily="2" charset="-127"/>
              </a:rPr>
              <a:t>Group counseling</a:t>
            </a:r>
          </a:p>
        </p:txBody>
      </p:sp>
    </p:spTree>
    <p:extLst>
      <p:ext uri="{BB962C8B-B14F-4D97-AF65-F5344CB8AC3E}">
        <p14:creationId xmlns:p14="http://schemas.microsoft.com/office/powerpoint/2010/main" val="2446787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2" name="TextBox 1">
            <a:extLst>
              <a:ext uri="{FF2B5EF4-FFF2-40B4-BE49-F238E27FC236}">
                <a16:creationId xmlns:a16="http://schemas.microsoft.com/office/drawing/2014/main" id="{663C4735-3C27-CB9B-CCBF-7242D4D5D87C}"/>
              </a:ext>
            </a:extLst>
          </p:cNvPr>
          <p:cNvSpPr txBox="1"/>
          <p:nvPr>
            <p:custDataLst>
              <p:tags r:id="rId2"/>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4"/>
            </p:custDataLst>
          </p:nvPr>
        </p:nvSpPr>
        <p:spPr>
          <a:xfrm>
            <a:off x="137836" y="2493522"/>
            <a:ext cx="7456594" cy="461665"/>
          </a:xfrm>
          <a:prstGeom prst="rect">
            <a:avLst/>
          </a:prstGeom>
          <a:noFill/>
        </p:spPr>
        <p:txBody>
          <a:bodyPr wrap="square" rtlCol="0">
            <a:spAutoFit/>
          </a:bodyPr>
          <a:lstStyle/>
          <a:p>
            <a:pPr algn="ctr"/>
            <a:r>
              <a:rPr lang="en-US" sz="2400" b="1">
                <a:latin typeface="APLPapaTroll" panose="02000603000000000000" pitchFamily="2" charset="0"/>
                <a:ea typeface="APLPapaTroll" panose="02000603000000000000" pitchFamily="2" charset="0"/>
              </a:rPr>
              <a:t>Grade Level: </a:t>
            </a:r>
            <a:r>
              <a:rPr lang="en-US" sz="2400">
                <a:latin typeface="APLPapaTroll" panose="02000603000000000000" pitchFamily="2" charset="0"/>
                <a:ea typeface="APLPapaTroll" panose="02000603000000000000" pitchFamily="2" charset="0"/>
              </a:rPr>
              <a:t>______________</a:t>
            </a:r>
          </a:p>
        </p:txBody>
      </p:sp>
      <p:sp>
        <p:nvSpPr>
          <p:cNvPr id="19" name="TextBox 18">
            <a:extLst>
              <a:ext uri="{FF2B5EF4-FFF2-40B4-BE49-F238E27FC236}">
                <a16:creationId xmlns:a16="http://schemas.microsoft.com/office/drawing/2014/main" id="{48FB1164-637D-8EC9-3743-C02A58313B8F}"/>
              </a:ext>
            </a:extLst>
          </p:cNvPr>
          <p:cNvSpPr txBox="1"/>
          <p:nvPr>
            <p:custDataLst>
              <p:tags r:id="rId5"/>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FF2C78"/>
                </a:solidFill>
                <a:latin typeface="KAElementary" pitchFamily="2" charset="-127"/>
                <a:ea typeface="KAElementary" pitchFamily="2" charset="-127"/>
                <a:cs typeface="KAElementary" pitchFamily="2" charset="-127"/>
              </a:rPr>
              <a:t>Group counseling</a:t>
            </a:r>
          </a:p>
        </p:txBody>
      </p:sp>
      <p:sp>
        <p:nvSpPr>
          <p:cNvPr id="23" name="TextBox 22">
            <a:extLst>
              <a:ext uri="{FF2B5EF4-FFF2-40B4-BE49-F238E27FC236}">
                <a16:creationId xmlns:a16="http://schemas.microsoft.com/office/drawing/2014/main" id="{BA9D7FA9-4447-6402-48F3-55390B4E5C26}"/>
              </a:ext>
            </a:extLst>
          </p:cNvPr>
          <p:cNvSpPr txBox="1"/>
          <p:nvPr>
            <p:custDataLst>
              <p:tags r:id="rId6"/>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Peaceful Pals.” We will focus on coping with anxiety and worry. We will meet once/week for 30 minutes for 11 weeks. Your referrals help me ensure that my services are needed and relevant for our students. Please fill out this form to let me know which students would be the best fit for this group, and which day/time work best for your classroom schedule.</a:t>
            </a:r>
          </a:p>
          <a:p>
            <a:pPr algn="ctr"/>
            <a:endParaRPr lang="en-US" sz="1900" dirty="0">
              <a:latin typeface="APLPapaTroll" panose="02000603000000000000" pitchFamily="2" charset="0"/>
              <a:ea typeface="APLPapaTroll" panose="02000603000000000000" pitchFamily="2" charset="0"/>
            </a:endParaRPr>
          </a:p>
        </p:txBody>
      </p:sp>
      <p:sp>
        <p:nvSpPr>
          <p:cNvPr id="27" name="TextBox 26">
            <a:extLst>
              <a:ext uri="{FF2B5EF4-FFF2-40B4-BE49-F238E27FC236}">
                <a16:creationId xmlns:a16="http://schemas.microsoft.com/office/drawing/2014/main" id="{629875D5-13B0-FAC0-FFF0-4754AC8D2E3F}"/>
              </a:ext>
            </a:extLst>
          </p:cNvPr>
          <p:cNvSpPr txBox="1"/>
          <p:nvPr>
            <p:custDataLst>
              <p:tags r:id="rId7"/>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Tree>
    <p:extLst>
      <p:ext uri="{BB962C8B-B14F-4D97-AF65-F5344CB8AC3E}">
        <p14:creationId xmlns:p14="http://schemas.microsoft.com/office/powerpoint/2010/main" val="2422995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3" name="TextBox 2">
            <a:extLst>
              <a:ext uri="{FF2B5EF4-FFF2-40B4-BE49-F238E27FC236}">
                <a16:creationId xmlns:a16="http://schemas.microsoft.com/office/drawing/2014/main" id="{91A1B2AC-1329-29D0-8160-4DC32A8DB7E5}"/>
              </a:ext>
            </a:extLst>
          </p:cNvPr>
          <p:cNvSpPr txBox="1"/>
          <p:nvPr>
            <p:custDataLst>
              <p:tags r:id="rId6"/>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Peaceful Pals.” We will focus on coping with anxiety and worry. We will meet once/week for 30 minutes for 11 weeks. Your referrals help me ensure that my services are needed and relevant for our students. Please fill out this form to let me know which students would be the best fit for this group, and which day/time work best for your classroom schedule.</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A7F3B76E-B223-3A9D-EF0A-91D5F558479D}"/>
              </a:ext>
            </a:extLst>
          </p:cNvPr>
          <p:cNvSpPr txBox="1"/>
          <p:nvPr>
            <p:custDataLst>
              <p:tags r:id="rId7"/>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Tree>
    <p:extLst>
      <p:ext uri="{BB962C8B-B14F-4D97-AF65-F5344CB8AC3E}">
        <p14:creationId xmlns:p14="http://schemas.microsoft.com/office/powerpoint/2010/main" val="1263584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3" name="TextBox 2">
            <a:extLst>
              <a:ext uri="{FF2B5EF4-FFF2-40B4-BE49-F238E27FC236}">
                <a16:creationId xmlns:a16="http://schemas.microsoft.com/office/drawing/2014/main" id="{7E591C75-4F27-8795-A276-29D2557CA158}"/>
              </a:ext>
            </a:extLst>
          </p:cNvPr>
          <p:cNvSpPr txBox="1"/>
          <p:nvPr>
            <p:custDataLst>
              <p:tags r:id="rId6"/>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Peaceful Pals.” We will focus on coping with anxiety and worry. We will meet once/week for 30 minutes for 11 weeks. Your referrals help me ensure that my services are needed and relevant for our students. Please fill out this form to let me know which students would be the best fit for this group, and which day/time work best for your classroom schedule.</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438B6EC6-EBDA-1DED-02E0-4E1347CEF9CC}"/>
              </a:ext>
            </a:extLst>
          </p:cNvPr>
          <p:cNvSpPr txBox="1"/>
          <p:nvPr>
            <p:custDataLst>
              <p:tags r:id="rId7"/>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Tree>
    <p:extLst>
      <p:ext uri="{BB962C8B-B14F-4D97-AF65-F5344CB8AC3E}">
        <p14:creationId xmlns:p14="http://schemas.microsoft.com/office/powerpoint/2010/main" val="1472405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Teacher Referral Form</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noFill/>
                </a:ln>
                <a:latin typeface="KAElementary" pitchFamily="2" charset="-127"/>
                <a:ea typeface="KAElementary" pitchFamily="2" charset="-127"/>
                <a:cs typeface="KAElementary" pitchFamily="2" charset="-127"/>
              </a:rPr>
              <a:t>Group counseling</a:t>
            </a:r>
          </a:p>
        </p:txBody>
      </p:sp>
      <p:sp>
        <p:nvSpPr>
          <p:cNvPr id="2" name="TextBox 1">
            <a:extLst>
              <a:ext uri="{FF2B5EF4-FFF2-40B4-BE49-F238E27FC236}">
                <a16:creationId xmlns:a16="http://schemas.microsoft.com/office/drawing/2014/main" id="{663C4735-3C27-CB9B-CCBF-7242D4D5D87C}"/>
              </a:ext>
            </a:extLst>
          </p:cNvPr>
          <p:cNvSpPr txBox="1"/>
          <p:nvPr>
            <p:custDataLst>
              <p:tags r:id="rId3"/>
            </p:custDataLst>
          </p:nvPr>
        </p:nvSpPr>
        <p:spPr>
          <a:xfrm>
            <a:off x="151214" y="213106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37836" y="2493522"/>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3" name="TextBox 2">
            <a:extLst>
              <a:ext uri="{FF2B5EF4-FFF2-40B4-BE49-F238E27FC236}">
                <a16:creationId xmlns:a16="http://schemas.microsoft.com/office/drawing/2014/main" id="{6E7BA4A4-F511-4E21-F363-9E043CD8AC66}"/>
              </a:ext>
            </a:extLst>
          </p:cNvPr>
          <p:cNvSpPr txBox="1"/>
          <p:nvPr>
            <p:custDataLst>
              <p:tags r:id="rId6"/>
            </p:custDataLst>
          </p:nvPr>
        </p:nvSpPr>
        <p:spPr>
          <a:xfrm>
            <a:off x="283628" y="2864875"/>
            <a:ext cx="7244678" cy="2139047"/>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“The Peaceful Pals.” We will focus on coping with anxiety and worry. We will meet once/week for 30 minutes for 11 weeks. Your referrals help me ensure that my services are needed and relevant for our students. Please fill out this form to let me know which students would be the best fit for this group, and which day/time work best for your classroom schedule.</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6B99F7B7-ACB1-4955-13F6-2C791560889C}"/>
              </a:ext>
            </a:extLst>
          </p:cNvPr>
          <p:cNvSpPr txBox="1"/>
          <p:nvPr>
            <p:custDataLst>
              <p:tags r:id="rId7"/>
            </p:custDataLst>
          </p:nvPr>
        </p:nvSpPr>
        <p:spPr>
          <a:xfrm>
            <a:off x="230716" y="4598875"/>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Thank you for your time and effort! Please contact me any time with questions or suggestions.</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Tree>
    <p:extLst>
      <p:ext uri="{BB962C8B-B14F-4D97-AF65-F5344CB8AC3E}">
        <p14:creationId xmlns:p14="http://schemas.microsoft.com/office/powerpoint/2010/main" val="598332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17769" y="610331"/>
            <a:ext cx="7483350" cy="1631216"/>
          </a:xfrm>
          <a:prstGeom prst="rect">
            <a:avLst/>
          </a:prstGeom>
          <a:noFill/>
        </p:spPr>
        <p:txBody>
          <a:bodyPr wrap="square" rtlCol="0">
            <a:spAutoFit/>
          </a:bodyPr>
          <a:lstStyle/>
          <a:p>
            <a:pPr algn="ctr"/>
            <a:r>
              <a:rPr lang="en-US" sz="10000" dirty="0">
                <a:ln w="19050">
                  <a:solidFill>
                    <a:schemeClr val="tx1"/>
                  </a:solidFill>
                </a:ln>
                <a:solidFill>
                  <a:srgbClr val="FF2C78"/>
                </a:solidFill>
                <a:latin typeface="KAElementary" pitchFamily="2" charset="-127"/>
                <a:ea typeface="KAElementary" pitchFamily="2" charset="-127"/>
                <a:cs typeface="KAElementary" pitchFamily="2" charset="-127"/>
              </a:rPr>
              <a:t>School counselor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Peaceful Pals.”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anxiety?</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anxiety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014847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E983369-7CFD-2669-D779-9D427EA88EE3}"/>
              </a:ext>
            </a:extLst>
          </p:cNvPr>
          <p:cNvSpPr txBox="1"/>
          <p:nvPr>
            <p:custDataLst>
              <p:tags r:id="rId1"/>
            </p:custDataLst>
          </p:nvPr>
        </p:nvSpPr>
        <p:spPr>
          <a:xfrm>
            <a:off x="144525" y="-38490"/>
            <a:ext cx="7429838" cy="1323439"/>
          </a:xfrm>
          <a:prstGeom prst="rect">
            <a:avLst/>
          </a:prstGeom>
          <a:noFill/>
        </p:spPr>
        <p:txBody>
          <a:bodyPr wrap="square" rtlCol="0">
            <a:spAutoFit/>
          </a:bodyPr>
          <a:lstStyle/>
          <a:p>
            <a:pPr algn="ctr"/>
            <a:r>
              <a:rPr lang="en-US" sz="8000" dirty="0">
                <a:latin typeface="KALovekind" pitchFamily="2" charset="0"/>
              </a:rPr>
              <a:t>From the Desk of the</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168360" y="687754"/>
            <a:ext cx="8109119" cy="1446550"/>
          </a:xfrm>
          <a:prstGeom prst="rect">
            <a:avLst/>
          </a:prstGeom>
          <a:noFill/>
        </p:spPr>
        <p:txBody>
          <a:bodyPr wrap="square" rtlCol="0">
            <a:spAutoFit/>
          </a:bodyPr>
          <a:lstStyle/>
          <a:p>
            <a:pPr algn="ctr"/>
            <a:r>
              <a:rPr lang="en-US" sz="8800" dirty="0">
                <a:ln w="19050">
                  <a:solidFill>
                    <a:schemeClr val="tx1"/>
                  </a:solidFill>
                </a:ln>
                <a:solidFill>
                  <a:srgbClr val="FF2C78"/>
                </a:solidFill>
                <a:latin typeface="KAElementary" pitchFamily="2" charset="-127"/>
                <a:ea typeface="KAElementary" pitchFamily="2" charset="-127"/>
                <a:cs typeface="KAElementary" pitchFamily="2" charset="-127"/>
              </a:rPr>
              <a:t>School social worker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2131064"/>
            <a:ext cx="7185243" cy="84638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Peaceful Pals.”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11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 skills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is anxiety?</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look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does anxiety feel like?</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What are anxiety triggers?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do I cope with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2118118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88.xml><?xml version="1.0" encoding="utf-8"?>
<p:tagLst xmlns:a="http://schemas.openxmlformats.org/drawingml/2006/main" xmlns:r="http://schemas.openxmlformats.org/officeDocument/2006/relationships" xmlns:p="http://schemas.openxmlformats.org/presentationml/2006/main">
  <p:tag name="FLATTEN" val="true"/>
</p:tagLst>
</file>

<file path=ppt/tags/tag89.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ags/tag90.xml><?xml version="1.0" encoding="utf-8"?>
<p:tagLst xmlns:a="http://schemas.openxmlformats.org/drawingml/2006/main" xmlns:r="http://schemas.openxmlformats.org/officeDocument/2006/relationships" xmlns:p="http://schemas.openxmlformats.org/presentationml/2006/main">
  <p:tag name="FLATTEN" val="true"/>
</p:tagLst>
</file>

<file path=ppt/tags/tag91.xml><?xml version="1.0" encoding="utf-8"?>
<p:tagLst xmlns:a="http://schemas.openxmlformats.org/drawingml/2006/main" xmlns:r="http://schemas.openxmlformats.org/officeDocument/2006/relationships" xmlns:p="http://schemas.openxmlformats.org/presentationml/2006/main">
  <p:tag name="FLATTEN" val="true"/>
</p:tagLst>
</file>

<file path=ppt/tags/tag92.xml><?xml version="1.0" encoding="utf-8"?>
<p:tagLst xmlns:a="http://schemas.openxmlformats.org/drawingml/2006/main" xmlns:r="http://schemas.openxmlformats.org/officeDocument/2006/relationships" xmlns:p="http://schemas.openxmlformats.org/presentationml/2006/main">
  <p:tag name="FLATTEN" val="true"/>
</p:tagLst>
</file>

<file path=ppt/tags/tag93.xml><?xml version="1.0" encoding="utf-8"?>
<p:tagLst xmlns:a="http://schemas.openxmlformats.org/drawingml/2006/main" xmlns:r="http://schemas.openxmlformats.org/officeDocument/2006/relationships" xmlns:p="http://schemas.openxmlformats.org/presentationml/2006/main">
  <p:tag name="FLATTEN" val="true"/>
</p:tagLst>
</file>

<file path=ppt/tags/tag94.xml><?xml version="1.0" encoding="utf-8"?>
<p:tagLst xmlns:a="http://schemas.openxmlformats.org/drawingml/2006/main" xmlns:r="http://schemas.openxmlformats.org/officeDocument/2006/relationships" xmlns:p="http://schemas.openxmlformats.org/presentationml/2006/main">
  <p:tag name="FLATTEN" val="true"/>
</p:tagLst>
</file>

<file path=ppt/tags/tag95.xml><?xml version="1.0" encoding="utf-8"?>
<p:tagLst xmlns:a="http://schemas.openxmlformats.org/drawingml/2006/main" xmlns:r="http://schemas.openxmlformats.org/officeDocument/2006/relationships" xmlns:p="http://schemas.openxmlformats.org/presentationml/2006/main">
  <p:tag name="FLATTEN" val="true"/>
</p:tagLst>
</file>

<file path=ppt/tags/tag96.xml><?xml version="1.0" encoding="utf-8"?>
<p:tagLst xmlns:a="http://schemas.openxmlformats.org/drawingml/2006/main" xmlns:r="http://schemas.openxmlformats.org/officeDocument/2006/relationships" xmlns:p="http://schemas.openxmlformats.org/presentationml/2006/main">
  <p:tag name="FLATTEN" val="true"/>
</p:tagLst>
</file>

<file path=ppt/tags/tag97.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4670</Words>
  <Application>Microsoft Macintosh PowerPoint</Application>
  <PresentationFormat>Custom</PresentationFormat>
  <Paragraphs>570</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Calibri</vt:lpstr>
      <vt:lpstr>KAElementary</vt:lpstr>
      <vt:lpstr>Calibri Light</vt:lpstr>
      <vt:lpstr>Arial</vt:lpstr>
      <vt:lpstr>KALovekind</vt:lpstr>
      <vt:lpstr>APLPapaTroll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Oathout</dc:creator>
  <cp:lastModifiedBy>Laura Oathout</cp:lastModifiedBy>
  <cp:revision>6</cp:revision>
  <dcterms:created xsi:type="dcterms:W3CDTF">2023-12-19T14:42:46Z</dcterms:created>
  <dcterms:modified xsi:type="dcterms:W3CDTF">2023-12-19T15:29:36Z</dcterms:modified>
</cp:coreProperties>
</file>